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228600"/>
            <a:ext cx="112471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4000" b="1">
                <a:solidFill>
                  <a:srgbClr val="E9B44C"/>
                </a:solidFill>
              </a:rPr>
              <a:t>Vòng Quay May Mắn</a:t>
            </a:r>
          </a:p>
        </p:txBody>
      </p:sp>
      <p:sp>
        <p:nvSpPr>
          <p:cNvPr id="4" name="Freeform 3"/>
          <p:cNvSpPr/>
          <p:nvPr/>
        </p:nvSpPr>
        <p:spPr>
          <a:xfrm>
            <a:off x="2969624" y="1282553"/>
            <a:ext cx="1924591" cy="2512207"/>
          </a:xfrm>
          <a:custGeom>
            <a:avLst/>
            <a:gdLst/>
            <a:ahLst/>
            <a:cxnLst/>
            <a:rect l="l" t="t" r="r" b="b"/>
            <a:pathLst>
              <a:path w="1924591" h="2512207">
                <a:moveTo>
                  <a:pt x="962296" y="2512207"/>
                </a:moveTo>
                <a:lnTo>
                  <a:pt x="0" y="189019"/>
                </a:lnTo>
                <a:lnTo>
                  <a:pt x="206141" y="113990"/>
                </a:lnTo>
                <a:lnTo>
                  <a:pt x="418036" y="57213"/>
                </a:lnTo>
                <a:lnTo>
                  <a:pt x="634074" y="19119"/>
                </a:lnTo>
                <a:lnTo>
                  <a:pt x="852610" y="0"/>
                </a:lnTo>
                <a:lnTo>
                  <a:pt x="1071981" y="0"/>
                </a:lnTo>
                <a:lnTo>
                  <a:pt x="1290517" y="19119"/>
                </a:lnTo>
                <a:lnTo>
                  <a:pt x="1506555" y="57213"/>
                </a:lnTo>
                <a:lnTo>
                  <a:pt x="1718450" y="113990"/>
                </a:lnTo>
                <a:lnTo>
                  <a:pt x="1924591" y="189019"/>
                </a:lnTo>
                <a:close/>
              </a:path>
            </a:pathLst>
          </a:custGeom>
          <a:solidFill>
            <a:srgbClr val="E9B44C"/>
          </a:solidFill>
          <a:ln w="25400">
            <a:solidFill>
              <a:srgbClr val="1412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Freeform 4"/>
          <p:cNvSpPr/>
          <p:nvPr/>
        </p:nvSpPr>
        <p:spPr>
          <a:xfrm>
            <a:off x="3931920" y="1471572"/>
            <a:ext cx="2323187" cy="2323188"/>
          </a:xfrm>
          <a:custGeom>
            <a:avLst/>
            <a:gdLst/>
            <a:ahLst/>
            <a:cxnLst/>
            <a:rect l="l" t="t" r="r" b="b"/>
            <a:pathLst>
              <a:path w="2323187" h="2323188">
                <a:moveTo>
                  <a:pt x="0" y="2323188"/>
                </a:moveTo>
                <a:lnTo>
                  <a:pt x="962295" y="0"/>
                </a:lnTo>
                <a:lnTo>
                  <a:pt x="1161113" y="92710"/>
                </a:lnTo>
                <a:lnTo>
                  <a:pt x="1351093" y="202395"/>
                </a:lnTo>
                <a:lnTo>
                  <a:pt x="1530791" y="328221"/>
                </a:lnTo>
                <a:lnTo>
                  <a:pt x="1698839" y="469230"/>
                </a:lnTo>
                <a:lnTo>
                  <a:pt x="1853957" y="624348"/>
                </a:lnTo>
                <a:lnTo>
                  <a:pt x="1994966" y="792396"/>
                </a:lnTo>
                <a:lnTo>
                  <a:pt x="2120792" y="972094"/>
                </a:lnTo>
                <a:lnTo>
                  <a:pt x="2230477" y="1162074"/>
                </a:lnTo>
                <a:lnTo>
                  <a:pt x="2323187" y="1360892"/>
                </a:lnTo>
                <a:close/>
              </a:path>
            </a:pathLst>
          </a:custGeom>
          <a:solidFill>
            <a:srgbClr val="2A2350"/>
          </a:solidFill>
          <a:ln w="25400">
            <a:solidFill>
              <a:srgbClr val="1412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Freeform 5"/>
          <p:cNvSpPr/>
          <p:nvPr/>
        </p:nvSpPr>
        <p:spPr>
          <a:xfrm>
            <a:off x="3931920" y="2832464"/>
            <a:ext cx="2512206" cy="1924591"/>
          </a:xfrm>
          <a:custGeom>
            <a:avLst/>
            <a:gdLst/>
            <a:ahLst/>
            <a:cxnLst/>
            <a:rect l="l" t="t" r="r" b="b"/>
            <a:pathLst>
              <a:path w="2512206" h="1924591">
                <a:moveTo>
                  <a:pt x="0" y="962296"/>
                </a:moveTo>
                <a:lnTo>
                  <a:pt x="2323187" y="0"/>
                </a:lnTo>
                <a:lnTo>
                  <a:pt x="2398216" y="206141"/>
                </a:lnTo>
                <a:lnTo>
                  <a:pt x="2454993" y="418036"/>
                </a:lnTo>
                <a:lnTo>
                  <a:pt x="2493087" y="634074"/>
                </a:lnTo>
                <a:lnTo>
                  <a:pt x="2512206" y="852610"/>
                </a:lnTo>
                <a:lnTo>
                  <a:pt x="2512206" y="1071981"/>
                </a:lnTo>
                <a:lnTo>
                  <a:pt x="2493087" y="1290517"/>
                </a:lnTo>
                <a:lnTo>
                  <a:pt x="2454993" y="1506555"/>
                </a:lnTo>
                <a:lnTo>
                  <a:pt x="2398216" y="1718450"/>
                </a:lnTo>
                <a:lnTo>
                  <a:pt x="2323187" y="1924591"/>
                </a:lnTo>
                <a:close/>
              </a:path>
            </a:pathLst>
          </a:custGeom>
          <a:solidFill>
            <a:srgbClr val="C89637"/>
          </a:solidFill>
          <a:ln w="25400">
            <a:solidFill>
              <a:srgbClr val="1412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Freeform 6"/>
          <p:cNvSpPr/>
          <p:nvPr/>
        </p:nvSpPr>
        <p:spPr>
          <a:xfrm>
            <a:off x="3931920" y="3794760"/>
            <a:ext cx="2323187" cy="2323187"/>
          </a:xfrm>
          <a:custGeom>
            <a:avLst/>
            <a:gdLst/>
            <a:ahLst/>
            <a:cxnLst/>
            <a:rect l="l" t="t" r="r" b="b"/>
            <a:pathLst>
              <a:path w="2323187" h="2323187">
                <a:moveTo>
                  <a:pt x="0" y="0"/>
                </a:moveTo>
                <a:lnTo>
                  <a:pt x="2323187" y="962295"/>
                </a:lnTo>
                <a:lnTo>
                  <a:pt x="2230477" y="1161113"/>
                </a:lnTo>
                <a:lnTo>
                  <a:pt x="2120792" y="1351093"/>
                </a:lnTo>
                <a:lnTo>
                  <a:pt x="1994966" y="1530791"/>
                </a:lnTo>
                <a:lnTo>
                  <a:pt x="1853957" y="1698839"/>
                </a:lnTo>
                <a:lnTo>
                  <a:pt x="1698839" y="1853957"/>
                </a:lnTo>
                <a:lnTo>
                  <a:pt x="1530791" y="1994966"/>
                </a:lnTo>
                <a:lnTo>
                  <a:pt x="1351093" y="2120792"/>
                </a:lnTo>
                <a:lnTo>
                  <a:pt x="1161113" y="2230477"/>
                </a:lnTo>
                <a:lnTo>
                  <a:pt x="962295" y="2323187"/>
                </a:lnTo>
                <a:close/>
              </a:path>
            </a:pathLst>
          </a:custGeom>
          <a:solidFill>
            <a:srgbClr val="3A3068"/>
          </a:solidFill>
          <a:ln w="25400">
            <a:solidFill>
              <a:srgbClr val="1412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Freeform 7"/>
          <p:cNvSpPr/>
          <p:nvPr/>
        </p:nvSpPr>
        <p:spPr>
          <a:xfrm>
            <a:off x="2969624" y="3794760"/>
            <a:ext cx="1924591" cy="2512206"/>
          </a:xfrm>
          <a:custGeom>
            <a:avLst/>
            <a:gdLst/>
            <a:ahLst/>
            <a:cxnLst/>
            <a:rect l="l" t="t" r="r" b="b"/>
            <a:pathLst>
              <a:path w="1924591" h="2512206">
                <a:moveTo>
                  <a:pt x="962296" y="0"/>
                </a:moveTo>
                <a:lnTo>
                  <a:pt x="1924591" y="2323187"/>
                </a:lnTo>
                <a:lnTo>
                  <a:pt x="1718450" y="2398216"/>
                </a:lnTo>
                <a:lnTo>
                  <a:pt x="1506555" y="2454993"/>
                </a:lnTo>
                <a:lnTo>
                  <a:pt x="1290517" y="2493087"/>
                </a:lnTo>
                <a:lnTo>
                  <a:pt x="1071981" y="2512206"/>
                </a:lnTo>
                <a:lnTo>
                  <a:pt x="852610" y="2512206"/>
                </a:lnTo>
                <a:lnTo>
                  <a:pt x="634074" y="2493087"/>
                </a:lnTo>
                <a:lnTo>
                  <a:pt x="418036" y="2454993"/>
                </a:lnTo>
                <a:lnTo>
                  <a:pt x="206141" y="2398216"/>
                </a:lnTo>
                <a:lnTo>
                  <a:pt x="0" y="2323187"/>
                </a:lnTo>
                <a:close/>
              </a:path>
            </a:pathLst>
          </a:custGeom>
          <a:solidFill>
            <a:srgbClr val="E9B44C"/>
          </a:solidFill>
          <a:ln w="25400">
            <a:solidFill>
              <a:srgbClr val="1412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Freeform 8"/>
          <p:cNvSpPr/>
          <p:nvPr/>
        </p:nvSpPr>
        <p:spPr>
          <a:xfrm>
            <a:off x="1608732" y="3794760"/>
            <a:ext cx="2323188" cy="2323187"/>
          </a:xfrm>
          <a:custGeom>
            <a:avLst/>
            <a:gdLst/>
            <a:ahLst/>
            <a:cxnLst/>
            <a:rect l="l" t="t" r="r" b="b"/>
            <a:pathLst>
              <a:path w="2323188" h="2323187">
                <a:moveTo>
                  <a:pt x="2323188" y="0"/>
                </a:moveTo>
                <a:lnTo>
                  <a:pt x="1360892" y="2323187"/>
                </a:lnTo>
                <a:lnTo>
                  <a:pt x="1162074" y="2230477"/>
                </a:lnTo>
                <a:lnTo>
                  <a:pt x="972094" y="2120792"/>
                </a:lnTo>
                <a:lnTo>
                  <a:pt x="792396" y="1994966"/>
                </a:lnTo>
                <a:lnTo>
                  <a:pt x="624348" y="1853957"/>
                </a:lnTo>
                <a:lnTo>
                  <a:pt x="469230" y="1698839"/>
                </a:lnTo>
                <a:lnTo>
                  <a:pt x="328221" y="1530791"/>
                </a:lnTo>
                <a:lnTo>
                  <a:pt x="202395" y="1351093"/>
                </a:lnTo>
                <a:lnTo>
                  <a:pt x="92710" y="1161113"/>
                </a:lnTo>
                <a:lnTo>
                  <a:pt x="0" y="962295"/>
                </a:lnTo>
                <a:close/>
              </a:path>
            </a:pathLst>
          </a:custGeom>
          <a:solidFill>
            <a:srgbClr val="2A2350"/>
          </a:solidFill>
          <a:ln w="25400">
            <a:solidFill>
              <a:srgbClr val="1412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Freeform 9"/>
          <p:cNvSpPr/>
          <p:nvPr/>
        </p:nvSpPr>
        <p:spPr>
          <a:xfrm>
            <a:off x="1419713" y="2832464"/>
            <a:ext cx="2512207" cy="1924591"/>
          </a:xfrm>
          <a:custGeom>
            <a:avLst/>
            <a:gdLst/>
            <a:ahLst/>
            <a:cxnLst/>
            <a:rect l="l" t="t" r="r" b="b"/>
            <a:pathLst>
              <a:path w="2512207" h="1924591">
                <a:moveTo>
                  <a:pt x="2512207" y="962296"/>
                </a:moveTo>
                <a:lnTo>
                  <a:pt x="189019" y="1924591"/>
                </a:lnTo>
                <a:lnTo>
                  <a:pt x="113990" y="1718450"/>
                </a:lnTo>
                <a:lnTo>
                  <a:pt x="57213" y="1506555"/>
                </a:lnTo>
                <a:lnTo>
                  <a:pt x="19119" y="1290517"/>
                </a:lnTo>
                <a:lnTo>
                  <a:pt x="0" y="1071981"/>
                </a:lnTo>
                <a:lnTo>
                  <a:pt x="0" y="852610"/>
                </a:lnTo>
                <a:lnTo>
                  <a:pt x="19119" y="634074"/>
                </a:lnTo>
                <a:lnTo>
                  <a:pt x="57213" y="418036"/>
                </a:lnTo>
                <a:lnTo>
                  <a:pt x="113990" y="206141"/>
                </a:lnTo>
                <a:lnTo>
                  <a:pt x="189019" y="0"/>
                </a:lnTo>
                <a:close/>
              </a:path>
            </a:pathLst>
          </a:custGeom>
          <a:solidFill>
            <a:srgbClr val="C89637"/>
          </a:solidFill>
          <a:ln w="25400">
            <a:solidFill>
              <a:srgbClr val="1412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Freeform 10"/>
          <p:cNvSpPr/>
          <p:nvPr/>
        </p:nvSpPr>
        <p:spPr>
          <a:xfrm>
            <a:off x="1608732" y="1471572"/>
            <a:ext cx="2323188" cy="2323188"/>
          </a:xfrm>
          <a:custGeom>
            <a:avLst/>
            <a:gdLst/>
            <a:ahLst/>
            <a:cxnLst/>
            <a:rect l="l" t="t" r="r" b="b"/>
            <a:pathLst>
              <a:path w="2323188" h="2323188">
                <a:moveTo>
                  <a:pt x="2323188" y="2323188"/>
                </a:moveTo>
                <a:lnTo>
                  <a:pt x="0" y="1360892"/>
                </a:lnTo>
                <a:lnTo>
                  <a:pt x="92710" y="1162074"/>
                </a:lnTo>
                <a:lnTo>
                  <a:pt x="202395" y="972094"/>
                </a:lnTo>
                <a:lnTo>
                  <a:pt x="328221" y="792396"/>
                </a:lnTo>
                <a:lnTo>
                  <a:pt x="469230" y="624348"/>
                </a:lnTo>
                <a:lnTo>
                  <a:pt x="624348" y="469230"/>
                </a:lnTo>
                <a:lnTo>
                  <a:pt x="792396" y="328221"/>
                </a:lnTo>
                <a:lnTo>
                  <a:pt x="972094" y="202395"/>
                </a:lnTo>
                <a:lnTo>
                  <a:pt x="1162074" y="92710"/>
                </a:lnTo>
                <a:lnTo>
                  <a:pt x="1360892" y="0"/>
                </a:lnTo>
                <a:close/>
              </a:path>
            </a:pathLst>
          </a:custGeom>
          <a:solidFill>
            <a:srgbClr val="3A3068"/>
          </a:solidFill>
          <a:ln w="25400">
            <a:solidFill>
              <a:srgbClr val="1412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200400" y="205740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1">
                <a:solidFill>
                  <a:srgbClr val="14122A"/>
                </a:solidFill>
              </a:rPr>
              <a:t>Phần thưởng 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67254" y="2499306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1">
                <a:solidFill>
                  <a:srgbClr val="F5F2FF"/>
                </a:solidFill>
              </a:rPr>
              <a:t>Phần thưởng 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709160" y="356616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1">
                <a:solidFill>
                  <a:srgbClr val="14122A"/>
                </a:solidFill>
              </a:rPr>
              <a:t>Phần thưởng 3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267254" y="4633014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1">
                <a:solidFill>
                  <a:srgbClr val="F5F2FF"/>
                </a:solidFill>
              </a:rPr>
              <a:t>Phần thưởng 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00400" y="507492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1">
                <a:solidFill>
                  <a:srgbClr val="14122A"/>
                </a:solidFill>
              </a:rPr>
              <a:t>Phần thưởng 5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133546" y="4633014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1">
                <a:solidFill>
                  <a:srgbClr val="F5F2FF"/>
                </a:solidFill>
              </a:rPr>
              <a:t>Phần thưởng 6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91640" y="3566160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1">
                <a:solidFill>
                  <a:srgbClr val="14122A"/>
                </a:solidFill>
              </a:rPr>
              <a:t>Phần thưởng 7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133546" y="2499306"/>
            <a:ext cx="146304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200" b="1">
                <a:solidFill>
                  <a:srgbClr val="F5F2FF"/>
                </a:solidFill>
              </a:rPr>
              <a:t>Phần thưởng 8</a:t>
            </a:r>
          </a:p>
        </p:txBody>
      </p:sp>
      <p:sp>
        <p:nvSpPr>
          <p:cNvPr id="20" name="Oval 19"/>
          <p:cNvSpPr/>
          <p:nvPr/>
        </p:nvSpPr>
        <p:spPr>
          <a:xfrm>
            <a:off x="1417320" y="1280160"/>
            <a:ext cx="5029200" cy="5029200"/>
          </a:xfrm>
          <a:prstGeom prst="ellipse">
            <a:avLst/>
          </a:prstGeom>
          <a:noFill/>
          <a:ln w="50800">
            <a:solidFill>
              <a:srgbClr val="E9B44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3520440" y="3383280"/>
            <a:ext cx="822960" cy="822960"/>
          </a:xfrm>
          <a:prstGeom prst="ellipse">
            <a:avLst/>
          </a:prstGeom>
          <a:solidFill>
            <a:srgbClr val="14122A"/>
          </a:solidFill>
          <a:ln w="38100">
            <a:solidFill>
              <a:srgbClr val="E9B44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Isosceles Triangle 21"/>
          <p:cNvSpPr/>
          <p:nvPr/>
        </p:nvSpPr>
        <p:spPr>
          <a:xfrm rot="10800000">
            <a:off x="3611880" y="1024128"/>
            <a:ext cx="640080" cy="731520"/>
          </a:xfrm>
          <a:prstGeom prst="triangle">
            <a:avLst/>
          </a:prstGeom>
          <a:solidFill>
            <a:srgbClr val="E9B44C"/>
          </a:solidFill>
          <a:ln w="19050">
            <a:solidFill>
              <a:srgbClr val="14122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7772400" y="1463040"/>
            <a:ext cx="4023360" cy="4754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sz="1800" b="1">
                <a:solidFill>
                  <a:srgbClr val="E9B44C"/>
                </a:solidFill>
              </a:rPr>
              <a:t>Hướng dẫn dùng template</a:t>
            </a:r>
          </a:p>
          <a:p>
            <a:pPr>
              <a:spcAft>
                <a:spcPts val="600"/>
              </a:spcAft>
            </a:pPr>
            <a:r>
              <a:rPr sz="1400" b="1">
                <a:solidFill>
                  <a:srgbClr val="F5F2FF"/>
                </a:solidFill>
              </a:rPr>
              <a:t>1. Sửa danh sách: bấm vào từng ô “Phần thưởng 1…8” và gõ tên/phần thưởng của bạn.</a:t>
            </a:r>
          </a:p>
          <a:p>
            <a:pPr>
              <a:spcAft>
                <a:spcPts val="600"/>
              </a:spcAft>
            </a:pPr>
            <a:r>
              <a:rPr sz="1400" b="0">
                <a:solidFill>
                  <a:srgbClr val="F5F2FF"/>
                </a:solidFill>
              </a:rPr>
              <a:t>2. Thêm/bớt ô: chọn 1 nêm + nhãn, Copy/Paste rồi xoay (Rotate) cho khớp, hoặc xóa bớt cho ít ô hơn.</a:t>
            </a:r>
          </a:p>
          <a:p>
            <a:pPr>
              <a:spcAft>
                <a:spcPts val="600"/>
              </a:spcAft>
            </a:pPr>
            <a:r>
              <a:rPr sz="1400" b="0">
                <a:solidFill>
                  <a:srgbClr val="F5F2FF"/>
                </a:solidFill>
              </a:rPr>
              <a:t>3. Nhóm bánh xe: chọn tất cả nêm + nhãn + vành + trục → chuột phải → Group.</a:t>
            </a:r>
          </a:p>
          <a:p>
            <a:pPr>
              <a:spcAft>
                <a:spcPts val="600"/>
              </a:spcAft>
            </a:pPr>
            <a:r>
              <a:rPr sz="1400" b="0">
                <a:solidFill>
                  <a:srgbClr val="F5F2FF"/>
                </a:solidFill>
              </a:rPr>
              <a:t>4. Thêm hiệu ứng quay: chọn khối → tab Animations → chọn Spin; Effect Options đặt số vòng &amp; thời lượng.</a:t>
            </a:r>
          </a:p>
          <a:p>
            <a:pPr>
              <a:spcAft>
                <a:spcPts val="600"/>
              </a:spcAft>
            </a:pPr>
            <a:r>
              <a:rPr sz="1400" b="0">
                <a:solidFill>
                  <a:srgbClr val="F5F2FF"/>
                </a:solidFill>
              </a:rPr>
              <a:t>5. Trình chiếu (F5) rồi kích hoạt Spin. PowerPoint xoay theo góc cố định — tự canh điểm dừng hoặc tạo nhiều slide góc khác nhau.</a:t>
            </a:r>
          </a:p>
          <a:p>
            <a:pPr>
              <a:spcAft>
                <a:spcPts val="600"/>
              </a:spcAft>
            </a:pPr>
            <a:r>
              <a:rPr sz="1300" b="0">
                <a:solidFill>
                  <a:srgbClr val="E9B44C"/>
                </a:solidFill>
              </a:rPr>
              <a:t>Mẹo: cần quay ngẫu nhiên thật (CSPRNG)? Dùng bản online tại vongquaymayman.icu.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